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57" r:id="rId1"/>
  </p:sldMasterIdLst>
  <p:sldIdLst>
    <p:sldId id="256" r:id="rId2"/>
    <p:sldId id="257" r:id="rId3"/>
    <p:sldId id="259" r:id="rId4"/>
    <p:sldId id="261" r:id="rId5"/>
    <p:sldId id="258" r:id="rId6"/>
    <p:sldId id="267" r:id="rId7"/>
    <p:sldId id="262" r:id="rId8"/>
    <p:sldId id="268" r:id="rId9"/>
    <p:sldId id="260" r:id="rId10"/>
    <p:sldId id="265" r:id="rId11"/>
    <p:sldId id="264" r:id="rId12"/>
    <p:sldId id="263" r:id="rId13"/>
    <p:sldId id="269" r:id="rId14"/>
    <p:sldId id="266" r:id="rId1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040" autoAdjust="0"/>
    <p:restoredTop sz="94624"/>
  </p:normalViewPr>
  <p:slideViewPr>
    <p:cSldViewPr snapToGrid="0" snapToObjects="1">
      <p:cViewPr varScale="1">
        <p:scale>
          <a:sx n="106" d="100"/>
          <a:sy n="106" d="100"/>
        </p:scale>
        <p:origin x="84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179C868-EDBC-E045-B592-1482658A8B9E}" type="doc">
      <dgm:prSet loTypeId="urn:microsoft.com/office/officeart/2005/8/layout/hierarchy2" loCatId="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04819799-1FCD-844C-977B-B0E35B6D5939}">
      <dgm:prSet phldrT="[Text]"/>
      <dgm:spPr/>
      <dgm:t>
        <a:bodyPr/>
        <a:lstStyle/>
        <a:p>
          <a:r>
            <a:rPr lang="en-US" dirty="0"/>
            <a:t>Project </a:t>
          </a:r>
        </a:p>
      </dgm:t>
    </dgm:pt>
    <dgm:pt modelId="{EB318603-DC3E-F14F-AB4E-E2BC37D295D3}" type="parTrans" cxnId="{F8030E22-D5B3-1B42-A45E-AF0F8F14150B}">
      <dgm:prSet/>
      <dgm:spPr/>
      <dgm:t>
        <a:bodyPr/>
        <a:lstStyle/>
        <a:p>
          <a:endParaRPr lang="en-US"/>
        </a:p>
      </dgm:t>
    </dgm:pt>
    <dgm:pt modelId="{757F1173-24A1-EB47-8F45-908E06C1A85F}" type="sibTrans" cxnId="{F8030E22-D5B3-1B42-A45E-AF0F8F14150B}">
      <dgm:prSet/>
      <dgm:spPr/>
      <dgm:t>
        <a:bodyPr/>
        <a:lstStyle/>
        <a:p>
          <a:endParaRPr lang="en-US"/>
        </a:p>
      </dgm:t>
    </dgm:pt>
    <dgm:pt modelId="{22FF399B-23D9-304B-A83D-77FDDF14BAB4}">
      <dgm:prSet phldrT="[Text]"/>
      <dgm:spPr/>
      <dgm:t>
        <a:bodyPr/>
        <a:lstStyle/>
        <a:p>
          <a:r>
            <a:rPr lang="en-US" dirty="0"/>
            <a:t>Young People Lifestyle Clusters</a:t>
          </a:r>
        </a:p>
      </dgm:t>
    </dgm:pt>
    <dgm:pt modelId="{5E3C643F-B14A-5649-8382-AB9EFA7210E9}" type="parTrans" cxnId="{C7CFDEF8-2E79-2546-B44E-45A35EB5F3FE}">
      <dgm:prSet/>
      <dgm:spPr/>
      <dgm:t>
        <a:bodyPr/>
        <a:lstStyle/>
        <a:p>
          <a:endParaRPr lang="en-US"/>
        </a:p>
      </dgm:t>
    </dgm:pt>
    <dgm:pt modelId="{D4853EC1-1312-8E47-AE9F-303B1E98D10D}" type="sibTrans" cxnId="{C7CFDEF8-2E79-2546-B44E-45A35EB5F3FE}">
      <dgm:prSet/>
      <dgm:spPr/>
      <dgm:t>
        <a:bodyPr/>
        <a:lstStyle/>
        <a:p>
          <a:endParaRPr lang="en-US"/>
        </a:p>
      </dgm:t>
    </dgm:pt>
    <dgm:pt modelId="{FB28FECC-0023-1B42-A72B-116BE3C05FC2}">
      <dgm:prSet phldrT="[Text]"/>
      <dgm:spPr/>
      <dgm:t>
        <a:bodyPr/>
        <a:lstStyle/>
        <a:p>
          <a:r>
            <a:rPr lang="en-US" dirty="0"/>
            <a:t>Speed Dating Classifier</a:t>
          </a:r>
        </a:p>
      </dgm:t>
    </dgm:pt>
    <dgm:pt modelId="{725D9673-1A4F-8F4A-A93B-E496C3148360}" type="parTrans" cxnId="{780E88DA-B705-8548-BEE9-30E6A34D6C1D}">
      <dgm:prSet/>
      <dgm:spPr/>
      <dgm:t>
        <a:bodyPr/>
        <a:lstStyle/>
        <a:p>
          <a:endParaRPr lang="en-US"/>
        </a:p>
      </dgm:t>
    </dgm:pt>
    <dgm:pt modelId="{C852BB29-0729-BD4A-9300-C82207217512}" type="sibTrans" cxnId="{780E88DA-B705-8548-BEE9-30E6A34D6C1D}">
      <dgm:prSet/>
      <dgm:spPr/>
      <dgm:t>
        <a:bodyPr/>
        <a:lstStyle/>
        <a:p>
          <a:endParaRPr lang="en-US"/>
        </a:p>
      </dgm:t>
    </dgm:pt>
    <dgm:pt modelId="{8BD601BB-98BD-CE4C-ADC2-AC6728544AA0}" type="pres">
      <dgm:prSet presAssocID="{2179C868-EDBC-E045-B592-1482658A8B9E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C5B83A57-FE88-254B-8776-78DCBA185305}" type="pres">
      <dgm:prSet presAssocID="{04819799-1FCD-844C-977B-B0E35B6D5939}" presName="root1" presStyleCnt="0"/>
      <dgm:spPr/>
    </dgm:pt>
    <dgm:pt modelId="{7CD53F18-9BE7-B849-B23D-4EDF05EA2603}" type="pres">
      <dgm:prSet presAssocID="{04819799-1FCD-844C-977B-B0E35B6D5939}" presName="LevelOneTextNode" presStyleLbl="node0" presStyleIdx="0" presStyleCnt="1">
        <dgm:presLayoutVars>
          <dgm:chPref val="3"/>
        </dgm:presLayoutVars>
      </dgm:prSet>
      <dgm:spPr/>
    </dgm:pt>
    <dgm:pt modelId="{A254513E-2B13-444C-A011-85327A4FFB32}" type="pres">
      <dgm:prSet presAssocID="{04819799-1FCD-844C-977B-B0E35B6D5939}" presName="level2hierChild" presStyleCnt="0"/>
      <dgm:spPr/>
    </dgm:pt>
    <dgm:pt modelId="{952E4BB6-B5B8-C046-B881-15D282B8C2C7}" type="pres">
      <dgm:prSet presAssocID="{5E3C643F-B14A-5649-8382-AB9EFA7210E9}" presName="conn2-1" presStyleLbl="parChTrans1D2" presStyleIdx="0" presStyleCnt="2"/>
      <dgm:spPr/>
    </dgm:pt>
    <dgm:pt modelId="{78C1D592-8748-CA47-BE48-43D76AA3CE4E}" type="pres">
      <dgm:prSet presAssocID="{5E3C643F-B14A-5649-8382-AB9EFA7210E9}" presName="connTx" presStyleLbl="parChTrans1D2" presStyleIdx="0" presStyleCnt="2"/>
      <dgm:spPr/>
    </dgm:pt>
    <dgm:pt modelId="{EFE0463B-E8BA-5341-B0D4-6C87EAA786E4}" type="pres">
      <dgm:prSet presAssocID="{22FF399B-23D9-304B-A83D-77FDDF14BAB4}" presName="root2" presStyleCnt="0"/>
      <dgm:spPr/>
    </dgm:pt>
    <dgm:pt modelId="{25CD1883-87C7-AA40-B3CB-3E5F3370F8B9}" type="pres">
      <dgm:prSet presAssocID="{22FF399B-23D9-304B-A83D-77FDDF14BAB4}" presName="LevelTwoTextNode" presStyleLbl="node2" presStyleIdx="0" presStyleCnt="2" custLinFactNeighborX="-1072" custLinFactNeighborY="2144">
        <dgm:presLayoutVars>
          <dgm:chPref val="3"/>
        </dgm:presLayoutVars>
      </dgm:prSet>
      <dgm:spPr/>
    </dgm:pt>
    <dgm:pt modelId="{DBEDA026-8DCF-814B-9D2B-7C71F9750BA1}" type="pres">
      <dgm:prSet presAssocID="{22FF399B-23D9-304B-A83D-77FDDF14BAB4}" presName="level3hierChild" presStyleCnt="0"/>
      <dgm:spPr/>
    </dgm:pt>
    <dgm:pt modelId="{AA483E84-2836-EE45-BF00-C028C9B26AD0}" type="pres">
      <dgm:prSet presAssocID="{725D9673-1A4F-8F4A-A93B-E496C3148360}" presName="conn2-1" presStyleLbl="parChTrans1D2" presStyleIdx="1" presStyleCnt="2"/>
      <dgm:spPr/>
    </dgm:pt>
    <dgm:pt modelId="{E6FE176E-DDE3-2C4B-A4D2-B927B2964E03}" type="pres">
      <dgm:prSet presAssocID="{725D9673-1A4F-8F4A-A93B-E496C3148360}" presName="connTx" presStyleLbl="parChTrans1D2" presStyleIdx="1" presStyleCnt="2"/>
      <dgm:spPr/>
    </dgm:pt>
    <dgm:pt modelId="{A9EEA323-AB17-AC4E-9FB6-DB45AF45C9E0}" type="pres">
      <dgm:prSet presAssocID="{FB28FECC-0023-1B42-A72B-116BE3C05FC2}" presName="root2" presStyleCnt="0"/>
      <dgm:spPr/>
    </dgm:pt>
    <dgm:pt modelId="{8E93F3CA-66B7-8540-9E2E-ADB8CD19C0FF}" type="pres">
      <dgm:prSet presAssocID="{FB28FECC-0023-1B42-A72B-116BE3C05FC2}" presName="LevelTwoTextNode" presStyleLbl="node2" presStyleIdx="1" presStyleCnt="2">
        <dgm:presLayoutVars>
          <dgm:chPref val="3"/>
        </dgm:presLayoutVars>
      </dgm:prSet>
      <dgm:spPr/>
    </dgm:pt>
    <dgm:pt modelId="{E38E4287-C450-C646-9B72-A8C67D1ABB6D}" type="pres">
      <dgm:prSet presAssocID="{FB28FECC-0023-1B42-A72B-116BE3C05FC2}" presName="level3hierChild" presStyleCnt="0"/>
      <dgm:spPr/>
    </dgm:pt>
  </dgm:ptLst>
  <dgm:cxnLst>
    <dgm:cxn modelId="{F8030E22-D5B3-1B42-A45E-AF0F8F14150B}" srcId="{2179C868-EDBC-E045-B592-1482658A8B9E}" destId="{04819799-1FCD-844C-977B-B0E35B6D5939}" srcOrd="0" destOrd="0" parTransId="{EB318603-DC3E-F14F-AB4E-E2BC37D295D3}" sibTransId="{757F1173-24A1-EB47-8F45-908E06C1A85F}"/>
    <dgm:cxn modelId="{4B85343E-2BFC-3C4F-9A35-D832E2D1628A}" type="presOf" srcId="{725D9673-1A4F-8F4A-A93B-E496C3148360}" destId="{E6FE176E-DDE3-2C4B-A4D2-B927B2964E03}" srcOrd="1" destOrd="0" presId="urn:microsoft.com/office/officeart/2005/8/layout/hierarchy2"/>
    <dgm:cxn modelId="{A7820E43-8A4B-0241-BD30-5E8A338FE083}" type="presOf" srcId="{04819799-1FCD-844C-977B-B0E35B6D5939}" destId="{7CD53F18-9BE7-B849-B23D-4EDF05EA2603}" srcOrd="0" destOrd="0" presId="urn:microsoft.com/office/officeart/2005/8/layout/hierarchy2"/>
    <dgm:cxn modelId="{C4440547-D108-654E-A154-2A2F45C3B5A8}" type="presOf" srcId="{725D9673-1A4F-8F4A-A93B-E496C3148360}" destId="{AA483E84-2836-EE45-BF00-C028C9B26AD0}" srcOrd="0" destOrd="0" presId="urn:microsoft.com/office/officeart/2005/8/layout/hierarchy2"/>
    <dgm:cxn modelId="{2FECA78A-9C37-534E-A816-9C1E9634C410}" type="presOf" srcId="{2179C868-EDBC-E045-B592-1482658A8B9E}" destId="{8BD601BB-98BD-CE4C-ADC2-AC6728544AA0}" srcOrd="0" destOrd="0" presId="urn:microsoft.com/office/officeart/2005/8/layout/hierarchy2"/>
    <dgm:cxn modelId="{786C0E9E-F2D1-5D4A-A260-7E3C0537CE61}" type="presOf" srcId="{5E3C643F-B14A-5649-8382-AB9EFA7210E9}" destId="{952E4BB6-B5B8-C046-B881-15D282B8C2C7}" srcOrd="0" destOrd="0" presId="urn:microsoft.com/office/officeart/2005/8/layout/hierarchy2"/>
    <dgm:cxn modelId="{3E75C0B5-117A-474B-B2E7-44B0C68BE92C}" type="presOf" srcId="{5E3C643F-B14A-5649-8382-AB9EFA7210E9}" destId="{78C1D592-8748-CA47-BE48-43D76AA3CE4E}" srcOrd="1" destOrd="0" presId="urn:microsoft.com/office/officeart/2005/8/layout/hierarchy2"/>
    <dgm:cxn modelId="{3989D4C3-AC99-064D-BF74-DB62738925BC}" type="presOf" srcId="{FB28FECC-0023-1B42-A72B-116BE3C05FC2}" destId="{8E93F3CA-66B7-8540-9E2E-ADB8CD19C0FF}" srcOrd="0" destOrd="0" presId="urn:microsoft.com/office/officeart/2005/8/layout/hierarchy2"/>
    <dgm:cxn modelId="{76E775CD-11FF-3C4B-B26C-111AFAE62B36}" type="presOf" srcId="{22FF399B-23D9-304B-A83D-77FDDF14BAB4}" destId="{25CD1883-87C7-AA40-B3CB-3E5F3370F8B9}" srcOrd="0" destOrd="0" presId="urn:microsoft.com/office/officeart/2005/8/layout/hierarchy2"/>
    <dgm:cxn modelId="{780E88DA-B705-8548-BEE9-30E6A34D6C1D}" srcId="{04819799-1FCD-844C-977B-B0E35B6D5939}" destId="{FB28FECC-0023-1B42-A72B-116BE3C05FC2}" srcOrd="1" destOrd="0" parTransId="{725D9673-1A4F-8F4A-A93B-E496C3148360}" sibTransId="{C852BB29-0729-BD4A-9300-C82207217512}"/>
    <dgm:cxn modelId="{C7CFDEF8-2E79-2546-B44E-45A35EB5F3FE}" srcId="{04819799-1FCD-844C-977B-B0E35B6D5939}" destId="{22FF399B-23D9-304B-A83D-77FDDF14BAB4}" srcOrd="0" destOrd="0" parTransId="{5E3C643F-B14A-5649-8382-AB9EFA7210E9}" sibTransId="{D4853EC1-1312-8E47-AE9F-303B1E98D10D}"/>
    <dgm:cxn modelId="{A79D6ABB-A0EC-1148-B04B-2C48E1841D90}" type="presParOf" srcId="{8BD601BB-98BD-CE4C-ADC2-AC6728544AA0}" destId="{C5B83A57-FE88-254B-8776-78DCBA185305}" srcOrd="0" destOrd="0" presId="urn:microsoft.com/office/officeart/2005/8/layout/hierarchy2"/>
    <dgm:cxn modelId="{BB9DD40C-5518-4942-8E94-CD283D7516C4}" type="presParOf" srcId="{C5B83A57-FE88-254B-8776-78DCBA185305}" destId="{7CD53F18-9BE7-B849-B23D-4EDF05EA2603}" srcOrd="0" destOrd="0" presId="urn:microsoft.com/office/officeart/2005/8/layout/hierarchy2"/>
    <dgm:cxn modelId="{84620DAF-1476-0849-873E-AD6849BE168B}" type="presParOf" srcId="{C5B83A57-FE88-254B-8776-78DCBA185305}" destId="{A254513E-2B13-444C-A011-85327A4FFB32}" srcOrd="1" destOrd="0" presId="urn:microsoft.com/office/officeart/2005/8/layout/hierarchy2"/>
    <dgm:cxn modelId="{82DBA7AC-D344-4D43-8F1B-8E518290ACB5}" type="presParOf" srcId="{A254513E-2B13-444C-A011-85327A4FFB32}" destId="{952E4BB6-B5B8-C046-B881-15D282B8C2C7}" srcOrd="0" destOrd="0" presId="urn:microsoft.com/office/officeart/2005/8/layout/hierarchy2"/>
    <dgm:cxn modelId="{44F599E2-41AD-2F4D-9395-E32367B1830A}" type="presParOf" srcId="{952E4BB6-B5B8-C046-B881-15D282B8C2C7}" destId="{78C1D592-8748-CA47-BE48-43D76AA3CE4E}" srcOrd="0" destOrd="0" presId="urn:microsoft.com/office/officeart/2005/8/layout/hierarchy2"/>
    <dgm:cxn modelId="{4A3AE53E-B2BD-C746-9772-34ADF2820FC4}" type="presParOf" srcId="{A254513E-2B13-444C-A011-85327A4FFB32}" destId="{EFE0463B-E8BA-5341-B0D4-6C87EAA786E4}" srcOrd="1" destOrd="0" presId="urn:microsoft.com/office/officeart/2005/8/layout/hierarchy2"/>
    <dgm:cxn modelId="{77C95FAC-93C2-7948-9609-E0DAB627CD75}" type="presParOf" srcId="{EFE0463B-E8BA-5341-B0D4-6C87EAA786E4}" destId="{25CD1883-87C7-AA40-B3CB-3E5F3370F8B9}" srcOrd="0" destOrd="0" presId="urn:microsoft.com/office/officeart/2005/8/layout/hierarchy2"/>
    <dgm:cxn modelId="{656366C9-7AE3-BF4D-8232-0812E764827A}" type="presParOf" srcId="{EFE0463B-E8BA-5341-B0D4-6C87EAA786E4}" destId="{DBEDA026-8DCF-814B-9D2B-7C71F9750BA1}" srcOrd="1" destOrd="0" presId="urn:microsoft.com/office/officeart/2005/8/layout/hierarchy2"/>
    <dgm:cxn modelId="{D8C322E2-ACB1-0D48-A542-C3A7EB759D23}" type="presParOf" srcId="{A254513E-2B13-444C-A011-85327A4FFB32}" destId="{AA483E84-2836-EE45-BF00-C028C9B26AD0}" srcOrd="2" destOrd="0" presId="urn:microsoft.com/office/officeart/2005/8/layout/hierarchy2"/>
    <dgm:cxn modelId="{21C5C5D8-5A56-4240-8EE5-9B9BF0404E29}" type="presParOf" srcId="{AA483E84-2836-EE45-BF00-C028C9B26AD0}" destId="{E6FE176E-DDE3-2C4B-A4D2-B927B2964E03}" srcOrd="0" destOrd="0" presId="urn:microsoft.com/office/officeart/2005/8/layout/hierarchy2"/>
    <dgm:cxn modelId="{F9683B8B-57F2-1440-AC2E-2EFD49B9A2CD}" type="presParOf" srcId="{A254513E-2B13-444C-A011-85327A4FFB32}" destId="{A9EEA323-AB17-AC4E-9FB6-DB45AF45C9E0}" srcOrd="3" destOrd="0" presId="urn:microsoft.com/office/officeart/2005/8/layout/hierarchy2"/>
    <dgm:cxn modelId="{8E6B2D6D-93C2-A84D-B6AE-F5641DC11BCF}" type="presParOf" srcId="{A9EEA323-AB17-AC4E-9FB6-DB45AF45C9E0}" destId="{8E93F3CA-66B7-8540-9E2E-ADB8CD19C0FF}" srcOrd="0" destOrd="0" presId="urn:microsoft.com/office/officeart/2005/8/layout/hierarchy2"/>
    <dgm:cxn modelId="{6CF13C02-EB9F-6F43-8A4B-ABE8C9337200}" type="presParOf" srcId="{A9EEA323-AB17-AC4E-9FB6-DB45AF45C9E0}" destId="{E38E4287-C450-C646-9B72-A8C67D1ABB6D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D53F18-9BE7-B849-B23D-4EDF05EA2603}">
      <dsp:nvSpPr>
        <dsp:cNvPr id="0" name=""/>
        <dsp:cNvSpPr/>
      </dsp:nvSpPr>
      <dsp:spPr>
        <a:xfrm>
          <a:off x="593976" y="722232"/>
          <a:ext cx="2509363" cy="1254681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Project </a:t>
          </a:r>
        </a:p>
      </dsp:txBody>
      <dsp:txXfrm>
        <a:off x="630724" y="758980"/>
        <a:ext cx="2435867" cy="1181185"/>
      </dsp:txXfrm>
    </dsp:sp>
    <dsp:sp modelId="{952E4BB6-B5B8-C046-B881-15D282B8C2C7}">
      <dsp:nvSpPr>
        <dsp:cNvPr id="0" name=""/>
        <dsp:cNvSpPr/>
      </dsp:nvSpPr>
      <dsp:spPr>
        <a:xfrm rot="19475219">
          <a:off x="2992468" y="960466"/>
          <a:ext cx="1198588" cy="83671"/>
        </a:xfrm>
        <a:custGeom>
          <a:avLst/>
          <a:gdLst/>
          <a:ahLst/>
          <a:cxnLst/>
          <a:rect l="0" t="0" r="0" b="0"/>
          <a:pathLst>
            <a:path>
              <a:moveTo>
                <a:pt x="0" y="41835"/>
              </a:moveTo>
              <a:lnTo>
                <a:pt x="1198588" y="41835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561797" y="972338"/>
        <a:ext cx="59929" cy="59929"/>
      </dsp:txXfrm>
    </dsp:sp>
    <dsp:sp modelId="{25CD1883-87C7-AA40-B3CB-3E5F3370F8B9}">
      <dsp:nvSpPr>
        <dsp:cNvPr id="0" name=""/>
        <dsp:cNvSpPr/>
      </dsp:nvSpPr>
      <dsp:spPr>
        <a:xfrm>
          <a:off x="4080184" y="27691"/>
          <a:ext cx="2509363" cy="1254681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Young People Lifestyle Clusters</a:t>
          </a:r>
        </a:p>
      </dsp:txBody>
      <dsp:txXfrm>
        <a:off x="4116932" y="64439"/>
        <a:ext cx="2435867" cy="1181185"/>
      </dsp:txXfrm>
    </dsp:sp>
    <dsp:sp modelId="{AA483E84-2836-EE45-BF00-C028C9B26AD0}">
      <dsp:nvSpPr>
        <dsp:cNvPr id="0" name=""/>
        <dsp:cNvSpPr/>
      </dsp:nvSpPr>
      <dsp:spPr>
        <a:xfrm rot="2142401">
          <a:off x="2987154" y="1668458"/>
          <a:ext cx="1236116" cy="83671"/>
        </a:xfrm>
        <a:custGeom>
          <a:avLst/>
          <a:gdLst/>
          <a:ahLst/>
          <a:cxnLst/>
          <a:rect l="0" t="0" r="0" b="0"/>
          <a:pathLst>
            <a:path>
              <a:moveTo>
                <a:pt x="0" y="41835"/>
              </a:moveTo>
              <a:lnTo>
                <a:pt x="1236116" y="41835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574309" y="1679391"/>
        <a:ext cx="61805" cy="61805"/>
      </dsp:txXfrm>
    </dsp:sp>
    <dsp:sp modelId="{8E93F3CA-66B7-8540-9E2E-ADB8CD19C0FF}">
      <dsp:nvSpPr>
        <dsp:cNvPr id="0" name=""/>
        <dsp:cNvSpPr/>
      </dsp:nvSpPr>
      <dsp:spPr>
        <a:xfrm>
          <a:off x="4107085" y="1443674"/>
          <a:ext cx="2509363" cy="1254681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Speed Dating Classifier</a:t>
          </a:r>
        </a:p>
      </dsp:txBody>
      <dsp:txXfrm>
        <a:off x="4143833" y="1480422"/>
        <a:ext cx="2435867" cy="118118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6726063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3787" y="4243845"/>
            <a:ext cx="2307831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6726064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6833787" y="2590078"/>
            <a:ext cx="2307832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0242" y="2733709"/>
            <a:ext cx="6069268" cy="1373070"/>
          </a:xfrm>
        </p:spPr>
        <p:txBody>
          <a:bodyPr anchor="b">
            <a:noAutofit/>
          </a:bodyPr>
          <a:lstStyle>
            <a:lvl1pPr algn="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10241" y="4394040"/>
            <a:ext cx="6108101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55655" y="5936188"/>
            <a:ext cx="2057400" cy="365125"/>
          </a:xfrm>
        </p:spPr>
        <p:txBody>
          <a:bodyPr/>
          <a:lstStyle/>
          <a:p>
            <a:fld id="{8183671F-DCC6-A044-A002-6C41ABFFF0B1}" type="datetimeFigureOut">
              <a:rPr lang="en-US" smtClean="0"/>
              <a:t>11/7/18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401" y="5936189"/>
            <a:ext cx="402166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10399" y="2750337"/>
            <a:ext cx="1370293" cy="1356442"/>
          </a:xfrm>
        </p:spPr>
        <p:txBody>
          <a:bodyPr/>
          <a:lstStyle/>
          <a:p>
            <a:fld id="{F76DFDAA-B096-E446-881A-C6BF8F47A7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1284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0" y="4572000"/>
            <a:ext cx="9161969" cy="1677035"/>
            <a:chOff x="0" y="2895600"/>
            <a:chExt cx="9161969" cy="1677035"/>
          </a:xfrm>
        </p:grpSpPr>
        <p:pic>
          <p:nvPicPr>
            <p:cNvPr id="24" name="Picture 23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25" name="Picture 24" descr="HD-ShadowShort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 bwMode="ltGray"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6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3" y="4711617"/>
            <a:ext cx="6894770" cy="544482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31639" y="609598"/>
            <a:ext cx="6896534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3401" y="5256098"/>
            <a:ext cx="6894772" cy="54781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83671F-DCC6-A044-A002-6C41ABFFF0B1}" type="datetimeFigureOut">
              <a:rPr lang="en-US" smtClean="0"/>
              <a:t>11/7/18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56438" y="4711310"/>
            <a:ext cx="1149836" cy="1090789"/>
          </a:xfrm>
        </p:spPr>
        <p:txBody>
          <a:bodyPr/>
          <a:lstStyle/>
          <a:p>
            <a:fld id="{F76DFDAA-B096-E446-881A-C6BF8F47A7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2653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/>
          <p:cNvGrpSpPr/>
          <p:nvPr/>
        </p:nvGrpSpPr>
        <p:grpSpPr>
          <a:xfrm>
            <a:off x="0" y="4572000"/>
            <a:ext cx="9161969" cy="1677035"/>
            <a:chOff x="0" y="2895600"/>
            <a:chExt cx="9161969" cy="1677035"/>
          </a:xfrm>
        </p:grpSpPr>
        <p:pic>
          <p:nvPicPr>
            <p:cNvPr id="22" name="Picture 21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23" name="Picture 22" descr="HD-ShadowShort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24" name="Rectangle 23"/>
            <p:cNvSpPr/>
            <p:nvPr/>
          </p:nvSpPr>
          <p:spPr bwMode="ltGray"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4255" y="609597"/>
            <a:ext cx="6896534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1638" y="4710340"/>
            <a:ext cx="6889151" cy="1101764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83671F-DCC6-A044-A002-6C41ABFFF0B1}" type="datetimeFigureOut">
              <a:rPr lang="en-US" smtClean="0"/>
              <a:t>11/7/18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56438" y="4711616"/>
            <a:ext cx="1149836" cy="1090789"/>
          </a:xfrm>
        </p:spPr>
        <p:txBody>
          <a:bodyPr/>
          <a:lstStyle/>
          <a:p>
            <a:fld id="{F76DFDAA-B096-E446-881A-C6BF8F47A7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4030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/>
          <p:cNvGrpSpPr/>
          <p:nvPr/>
        </p:nvGrpSpPr>
        <p:grpSpPr>
          <a:xfrm>
            <a:off x="0" y="4572000"/>
            <a:ext cx="9161969" cy="1677035"/>
            <a:chOff x="0" y="2895600"/>
            <a:chExt cx="9161969" cy="1677035"/>
          </a:xfrm>
        </p:grpSpPr>
        <p:pic>
          <p:nvPicPr>
            <p:cNvPr id="30" name="Picture 29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31" name="Picture 30" descr="HD-ShadowShort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32" name="Rectangle 31"/>
            <p:cNvSpPr/>
            <p:nvPr/>
          </p:nvSpPr>
          <p:spPr bwMode="ltGray"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32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921" y="616983"/>
            <a:ext cx="642514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989438" y="3660763"/>
            <a:ext cx="5987731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1638" y="4710340"/>
            <a:ext cx="6903919" cy="1101764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83671F-DCC6-A044-A002-6C41ABFFF0B1}" type="datetimeFigureOut">
              <a:rPr lang="en-US" smtClean="0"/>
              <a:t>11/7/18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56438" y="4709926"/>
            <a:ext cx="1149836" cy="1090789"/>
          </a:xfrm>
        </p:spPr>
        <p:txBody>
          <a:bodyPr/>
          <a:lstStyle/>
          <a:p>
            <a:fld id="{F76DFDAA-B096-E446-881A-C6BF8F47A719}" type="slidenum">
              <a:rPr lang="en-US" smtClean="0"/>
              <a:t>‹#›</a:t>
            </a:fld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270932" y="748116"/>
            <a:ext cx="5334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967191" y="2998573"/>
            <a:ext cx="457200" cy="58477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2075991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/>
          <p:cNvGrpSpPr/>
          <p:nvPr/>
        </p:nvGrpSpPr>
        <p:grpSpPr>
          <a:xfrm>
            <a:off x="0" y="4572000"/>
            <a:ext cx="9161969" cy="1677035"/>
            <a:chOff x="0" y="2895600"/>
            <a:chExt cx="9161969" cy="1677035"/>
          </a:xfrm>
        </p:grpSpPr>
        <p:pic>
          <p:nvPicPr>
            <p:cNvPr id="23" name="Picture 22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24" name="Picture 23" descr="HD-ShadowShort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25" name="Rectangle 24"/>
            <p:cNvSpPr/>
            <p:nvPr/>
          </p:nvSpPr>
          <p:spPr bwMode="ltGray"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1638" y="4710340"/>
            <a:ext cx="6896534" cy="5898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1639" y="5300150"/>
            <a:ext cx="6896534" cy="51195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83671F-DCC6-A044-A002-6C41ABFFF0B1}" type="datetimeFigureOut">
              <a:rPr lang="en-US" smtClean="0"/>
              <a:t>11/7/18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56438" y="4709926"/>
            <a:ext cx="1149836" cy="1090789"/>
          </a:xfrm>
        </p:spPr>
        <p:txBody>
          <a:bodyPr/>
          <a:lstStyle/>
          <a:p>
            <a:fld id="{F76DFDAA-B096-E446-881A-C6BF8F47A7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5872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0" y="609600"/>
            <a:ext cx="9161969" cy="1677035"/>
            <a:chOff x="0" y="2895600"/>
            <a:chExt cx="9161969" cy="1677035"/>
          </a:xfrm>
        </p:grpSpPr>
        <p:pic>
          <p:nvPicPr>
            <p:cNvPr id="24" name="Picture 23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25" name="Picture 24" descr="HD-ShadowShort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 bwMode="ltGray"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6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531639" y="753228"/>
            <a:ext cx="6896534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532629" y="2329489"/>
            <a:ext cx="219456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539777" y="3015290"/>
            <a:ext cx="219456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878413" y="2336873"/>
            <a:ext cx="219456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2879710" y="3007906"/>
            <a:ext cx="219456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226136" y="2336873"/>
            <a:ext cx="219456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233520" y="3007905"/>
            <a:ext cx="219456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83671F-DCC6-A044-A002-6C41ABFFF0B1}" type="datetimeFigureOut">
              <a:rPr lang="en-US" smtClean="0"/>
              <a:t>11/7/18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DFDAA-B096-E446-881A-C6BF8F47A7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9267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/>
          <p:cNvGrpSpPr/>
          <p:nvPr/>
        </p:nvGrpSpPr>
        <p:grpSpPr>
          <a:xfrm>
            <a:off x="0" y="609600"/>
            <a:ext cx="9161969" cy="1677035"/>
            <a:chOff x="0" y="2895600"/>
            <a:chExt cx="9161969" cy="1677035"/>
          </a:xfrm>
        </p:grpSpPr>
        <p:pic>
          <p:nvPicPr>
            <p:cNvPr id="35" name="Picture 34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36" name="Picture 35" descr="HD-ShadowShort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37" name="Rectangle 36"/>
            <p:cNvSpPr/>
            <p:nvPr/>
          </p:nvSpPr>
          <p:spPr bwMode="ltGray"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8" name="Rectangle 37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531639" y="753228"/>
            <a:ext cx="6896534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532391" y="4297503"/>
            <a:ext cx="21922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532391" y="2336873"/>
            <a:ext cx="2192257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532391" y="4873765"/>
            <a:ext cx="219225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870497" y="4297503"/>
            <a:ext cx="221507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2870497" y="2336873"/>
            <a:ext cx="221507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2869483" y="4873764"/>
            <a:ext cx="2218004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231028" y="4297503"/>
            <a:ext cx="219433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231027" y="2336873"/>
            <a:ext cx="2194333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230934" y="4873762"/>
            <a:ext cx="2197239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83671F-DCC6-A044-A002-6C41ABFFF0B1}" type="datetimeFigureOut">
              <a:rPr lang="en-US" smtClean="0"/>
              <a:t>11/7/18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DFDAA-B096-E446-881A-C6BF8F47A7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80704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609600"/>
            <a:ext cx="9161969" cy="1677035"/>
            <a:chOff x="0" y="2895600"/>
            <a:chExt cx="9161969" cy="1677035"/>
          </a:xfrm>
        </p:grpSpPr>
        <p:pic>
          <p:nvPicPr>
            <p:cNvPr id="17" name="Picture 16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18" name="Picture 17" descr="HD-ShadowShort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19" name="Rectangle 18"/>
            <p:cNvSpPr/>
            <p:nvPr/>
          </p:nvSpPr>
          <p:spPr bwMode="ltGray"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19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1639" y="753228"/>
            <a:ext cx="6896534" cy="1080938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83671F-DCC6-A044-A002-6C41ABFFF0B1}" type="datetimeFigureOut">
              <a:rPr lang="en-US" smtClean="0"/>
              <a:t>11/7/18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DFDAA-B096-E446-881A-C6BF8F47A7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92471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 bwMode="ltGray">
          <a:xfrm rot="5400000">
            <a:off x="4575305" y="2747178"/>
            <a:ext cx="6862555" cy="1368199"/>
            <a:chOff x="2281445" y="609600"/>
            <a:chExt cx="6862555" cy="1368199"/>
          </a:xfrm>
        </p:grpSpPr>
        <p:sp>
          <p:nvSpPr>
            <p:cNvPr id="12" name="Rectangle 11"/>
            <p:cNvSpPr/>
            <p:nvPr/>
          </p:nvSpPr>
          <p:spPr bwMode="ltGray">
            <a:xfrm>
              <a:off x="2281445" y="609601"/>
              <a:ext cx="5285695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7710769" y="609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464798" y="609597"/>
            <a:ext cx="1069602" cy="446193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0241" y="609598"/>
            <a:ext cx="6576359" cy="532658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029144" y="5936188"/>
            <a:ext cx="2057400" cy="365125"/>
          </a:xfrm>
        </p:spPr>
        <p:txBody>
          <a:bodyPr/>
          <a:lstStyle/>
          <a:p>
            <a:fld id="{8183671F-DCC6-A044-A002-6C41ABFFF0B1}" type="datetimeFigureOut">
              <a:rPr lang="en-US" smtClean="0"/>
              <a:t>11/7/18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10241" y="5936189"/>
            <a:ext cx="4518959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431152" y="5432500"/>
            <a:ext cx="1149636" cy="1273100"/>
          </a:xfrm>
        </p:spPr>
        <p:txBody>
          <a:bodyPr anchor="t"/>
          <a:lstStyle>
            <a:lvl1pPr algn="ctr">
              <a:defRPr/>
            </a:lvl1pPr>
          </a:lstStyle>
          <a:p>
            <a:fld id="{F76DFDAA-B096-E446-881A-C6BF8F47A7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3141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/>
          <p:cNvGrpSpPr/>
          <p:nvPr/>
        </p:nvGrpSpPr>
        <p:grpSpPr>
          <a:xfrm>
            <a:off x="0" y="609600"/>
            <a:ext cx="9161969" cy="1677035"/>
            <a:chOff x="0" y="2895600"/>
            <a:chExt cx="9161969" cy="1677035"/>
          </a:xfrm>
        </p:grpSpPr>
        <p:pic>
          <p:nvPicPr>
            <p:cNvPr id="28" name="Picture 27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29" name="Picture 28" descr="HD-ShadowShort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30" name="Rectangle 29"/>
            <p:cNvSpPr/>
            <p:nvPr/>
          </p:nvSpPr>
          <p:spPr bwMode="ltGray"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Rectangle 30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83671F-DCC6-A044-A002-6C41ABFFF0B1}" type="datetimeFigureOut">
              <a:rPr lang="en-US" smtClean="0"/>
              <a:t>11/7/18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DFDAA-B096-E446-881A-C6BF8F47A7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87700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0" y="2728432"/>
            <a:ext cx="9161969" cy="1677035"/>
            <a:chOff x="0" y="2895600"/>
            <a:chExt cx="9161969" cy="1677035"/>
          </a:xfrm>
        </p:grpSpPr>
        <p:pic>
          <p:nvPicPr>
            <p:cNvPr id="19" name="Picture 18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20" name="Picture 19" descr="HD-ShadowShort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21" name="Rectangle 20"/>
            <p:cNvSpPr/>
            <p:nvPr/>
          </p:nvSpPr>
          <p:spPr bwMode="ltGray"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1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1639" y="2869895"/>
            <a:ext cx="688915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1639" y="4232172"/>
            <a:ext cx="688915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65810" y="5936188"/>
            <a:ext cx="2057400" cy="365125"/>
          </a:xfrm>
        </p:spPr>
        <p:txBody>
          <a:bodyPr/>
          <a:lstStyle/>
          <a:p>
            <a:fld id="{8183671F-DCC6-A044-A002-6C41ABFFF0B1}" type="datetimeFigureOut">
              <a:rPr lang="en-US" smtClean="0"/>
              <a:t>11/7/18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400" y="5936189"/>
            <a:ext cx="483467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56438" y="2869896"/>
            <a:ext cx="1149836" cy="1090789"/>
          </a:xfrm>
        </p:spPr>
        <p:txBody>
          <a:bodyPr/>
          <a:lstStyle/>
          <a:p>
            <a:fld id="{F76DFDAA-B096-E446-881A-C6BF8F47A7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9092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0" y="609600"/>
            <a:ext cx="9161969" cy="1677035"/>
            <a:chOff x="0" y="2895600"/>
            <a:chExt cx="9161969" cy="1677035"/>
          </a:xfrm>
        </p:grpSpPr>
        <p:pic>
          <p:nvPicPr>
            <p:cNvPr id="18" name="Picture 17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19" name="Picture 18" descr="HD-ShadowShort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20" name="Rectangle 19"/>
            <p:cNvSpPr/>
            <p:nvPr/>
          </p:nvSpPr>
          <p:spPr bwMode="ltGray"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0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753228"/>
            <a:ext cx="688739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400" y="2336873"/>
            <a:ext cx="3357899" cy="359931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061128" y="2336873"/>
            <a:ext cx="3359661" cy="359931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83671F-DCC6-A044-A002-6C41ABFFF0B1}" type="datetimeFigureOut">
              <a:rPr lang="en-US" smtClean="0"/>
              <a:t>11/7/18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DFDAA-B096-E446-881A-C6BF8F47A7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9780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/>
          <p:cNvGrpSpPr/>
          <p:nvPr/>
        </p:nvGrpSpPr>
        <p:grpSpPr>
          <a:xfrm>
            <a:off x="0" y="609600"/>
            <a:ext cx="9161969" cy="1677035"/>
            <a:chOff x="0" y="2895600"/>
            <a:chExt cx="9161969" cy="1677035"/>
          </a:xfrm>
        </p:grpSpPr>
        <p:pic>
          <p:nvPicPr>
            <p:cNvPr id="29" name="Picture 28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30" name="Picture 29" descr="HD-ShadowShort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31" name="Rectangle 30"/>
            <p:cNvSpPr/>
            <p:nvPr/>
          </p:nvSpPr>
          <p:spPr bwMode="ltGray"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Rectangle 31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1639" y="753230"/>
            <a:ext cx="6896534" cy="10809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0988" y="2336874"/>
            <a:ext cx="3145080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1638" y="3030009"/>
            <a:ext cx="3367045" cy="290617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82646" y="2336873"/>
            <a:ext cx="3145527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061129" y="3030009"/>
            <a:ext cx="3367044" cy="290617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83671F-DCC6-A044-A002-6C41ABFFF0B1}" type="datetimeFigureOut">
              <a:rPr lang="en-US" smtClean="0"/>
              <a:t>11/7/18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DFDAA-B096-E446-881A-C6BF8F47A7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2992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/>
        </p:nvGrpSpPr>
        <p:grpSpPr>
          <a:xfrm>
            <a:off x="0" y="609600"/>
            <a:ext cx="9161969" cy="1677035"/>
            <a:chOff x="0" y="2895600"/>
            <a:chExt cx="9161969" cy="1677035"/>
          </a:xfrm>
        </p:grpSpPr>
        <p:pic>
          <p:nvPicPr>
            <p:cNvPr id="16" name="Picture 15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17" name="Picture 16" descr="HD-ShadowShort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18" name="Rectangle 17"/>
            <p:cNvSpPr/>
            <p:nvPr/>
          </p:nvSpPr>
          <p:spPr bwMode="ltGray"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83671F-DCC6-A044-A002-6C41ABFFF0B1}" type="datetimeFigureOut">
              <a:rPr lang="en-US" smtClean="0"/>
              <a:t>11/7/18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DFDAA-B096-E446-881A-C6BF8F47A7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4378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HD-ShadowShort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871"/>
          <a:stretch/>
        </p:blipFill>
        <p:spPr>
          <a:xfrm>
            <a:off x="7717217" y="1973262"/>
            <a:ext cx="1444752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7710769" y="609600"/>
            <a:ext cx="1433231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83671F-DCC6-A044-A002-6C41ABFFF0B1}" type="datetimeFigureOut">
              <a:rPr lang="en-US" smtClean="0"/>
              <a:t>11/7/18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DFDAA-B096-E446-881A-C6BF8F47A7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7696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0" y="609600"/>
            <a:ext cx="9161969" cy="1677035"/>
            <a:chOff x="0" y="2895600"/>
            <a:chExt cx="9161969" cy="1677035"/>
          </a:xfrm>
        </p:grpSpPr>
        <p:pic>
          <p:nvPicPr>
            <p:cNvPr id="18" name="Picture 17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19" name="Picture 18" descr="HD-ShadowShort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20" name="Rectangle 19"/>
            <p:cNvSpPr/>
            <p:nvPr/>
          </p:nvSpPr>
          <p:spPr bwMode="ltGray"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0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1639" y="753227"/>
            <a:ext cx="6896534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14385" y="2336874"/>
            <a:ext cx="3913788" cy="35993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3401" y="2336873"/>
            <a:ext cx="2796240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83671F-DCC6-A044-A002-6C41ABFFF0B1}" type="datetimeFigureOut">
              <a:rPr lang="en-US" smtClean="0"/>
              <a:t>11/7/18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DFDAA-B096-E446-881A-C6BF8F47A7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4744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0" y="609600"/>
            <a:ext cx="9161969" cy="1677035"/>
            <a:chOff x="0" y="2895600"/>
            <a:chExt cx="9161969" cy="1677035"/>
          </a:xfrm>
        </p:grpSpPr>
        <p:pic>
          <p:nvPicPr>
            <p:cNvPr id="18" name="Picture 17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19" name="Picture 18" descr="HD-ShadowShort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20" name="Rectangle 19"/>
            <p:cNvSpPr/>
            <p:nvPr/>
          </p:nvSpPr>
          <p:spPr bwMode="ltGray"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0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1639" y="753228"/>
            <a:ext cx="6896534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10956" y="2336874"/>
            <a:ext cx="3917217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1638" y="2336874"/>
            <a:ext cx="2798487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83671F-DCC6-A044-A002-6C41ABFFF0B1}" type="datetimeFigureOut">
              <a:rPr lang="en-US" smtClean="0"/>
              <a:t>11/7/18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DFDAA-B096-E446-881A-C6BF8F47A7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4902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James\Desktop\msft\Berlin\build Assets\hashOverlaySD-FullResolve.png"/>
          <p:cNvPicPr>
            <a:picLocks noChangeAspect="1" noChangeArrowheads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9144000" cy="68580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31639" y="753228"/>
            <a:ext cx="6896534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2336873"/>
            <a:ext cx="6887389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367881" y="5936188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83671F-DCC6-A044-A002-6C41ABFFF0B1}" type="datetimeFigureOut">
              <a:rPr lang="en-US" smtClean="0"/>
              <a:t>11/7/18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33400" y="5936189"/>
            <a:ext cx="48346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48600" y="753228"/>
            <a:ext cx="1157674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6DFDAA-B096-E446-881A-C6BF8F47A7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59675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58" r:id="rId1"/>
    <p:sldLayoutId id="2147483959" r:id="rId2"/>
    <p:sldLayoutId id="2147483960" r:id="rId3"/>
    <p:sldLayoutId id="2147483961" r:id="rId4"/>
    <p:sldLayoutId id="2147483962" r:id="rId5"/>
    <p:sldLayoutId id="2147483963" r:id="rId6"/>
    <p:sldLayoutId id="2147483964" r:id="rId7"/>
    <p:sldLayoutId id="2147483965" r:id="rId8"/>
    <p:sldLayoutId id="2147483966" r:id="rId9"/>
    <p:sldLayoutId id="2147483967" r:id="rId10"/>
    <p:sldLayoutId id="2147483968" r:id="rId11"/>
    <p:sldLayoutId id="2147483969" r:id="rId12"/>
    <p:sldLayoutId id="2147483970" r:id="rId13"/>
    <p:sldLayoutId id="2147483971" r:id="rId14"/>
    <p:sldLayoutId id="2147483972" r:id="rId15"/>
    <p:sldLayoutId id="2147483973" r:id="rId16"/>
    <p:sldLayoutId id="2147483974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279FE5-41D6-494C-8666-FCCB2D21F33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Finding the perfect match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734FABB-3C00-0240-897C-033AF9C5DE5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Young People Lifestyle Cluster and </a:t>
            </a:r>
          </a:p>
          <a:p>
            <a:r>
              <a:rPr lang="en-US" dirty="0"/>
              <a:t>Speed Dating Classifier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C03DCD-CC96-5542-94E9-0725CC2024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9129" y="2510603"/>
            <a:ext cx="2055685" cy="181928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523EA13-7CBA-A74A-90D3-403C39D5D065}"/>
              </a:ext>
            </a:extLst>
          </p:cNvPr>
          <p:cNvSpPr txBox="1"/>
          <p:nvPr/>
        </p:nvSpPr>
        <p:spPr>
          <a:xfrm>
            <a:off x="4968069" y="5511727"/>
            <a:ext cx="41759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AU" b="1" u="sng" dirty="0"/>
              <a:t>Group S</a:t>
            </a:r>
          </a:p>
          <a:p>
            <a:pPr algn="r"/>
            <a:r>
              <a:rPr lang="en-AU" dirty="0"/>
              <a:t>Ka Yu Lau 41895118</a:t>
            </a:r>
          </a:p>
          <a:p>
            <a:pPr algn="r"/>
            <a:r>
              <a:rPr lang="en-AU" dirty="0" err="1"/>
              <a:t>Jithendar</a:t>
            </a:r>
            <a:r>
              <a:rPr lang="en-AU" dirty="0"/>
              <a:t> </a:t>
            </a:r>
            <a:r>
              <a:rPr lang="en-AU" dirty="0" err="1"/>
              <a:t>Nethiram</a:t>
            </a:r>
            <a:r>
              <a:rPr lang="en-AU" dirty="0"/>
              <a:t> 44521987</a:t>
            </a:r>
          </a:p>
          <a:p>
            <a:pPr algn="r"/>
            <a:r>
              <a:rPr lang="en-AU" dirty="0"/>
              <a:t>Suchith Kumar Suresh 45502897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61840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589AE-2483-A743-BB70-065A6B5C9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Speed Dating Classifier – Data Set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B11B98-3AD1-1B40-AB2C-99FA5AB251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447" y="2710984"/>
            <a:ext cx="3934938" cy="247622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578C599-15F3-F340-B562-BB541302FE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9198" y="2082182"/>
            <a:ext cx="4256356" cy="228823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3915655-0634-624E-A066-D1740947E3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9198" y="4568223"/>
            <a:ext cx="4256356" cy="2177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5076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589AE-2483-A743-BB70-065A6B5C9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Speed Dating Classifier – Result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8E4357-73CA-184F-B1C3-D259489129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1639" y="2283575"/>
            <a:ext cx="5665410" cy="2736136"/>
          </a:xfrm>
        </p:spPr>
      </p:pic>
      <p:sp>
        <p:nvSpPr>
          <p:cNvPr id="6" name="Frame 5">
            <a:extLst>
              <a:ext uri="{FF2B5EF4-FFF2-40B4-BE49-F238E27FC236}">
                <a16:creationId xmlns:a16="http://schemas.microsoft.com/office/drawing/2014/main" id="{C651C0DB-EF90-2E44-B3B5-1EE7538E9E31}"/>
              </a:ext>
            </a:extLst>
          </p:cNvPr>
          <p:cNvSpPr/>
          <p:nvPr/>
        </p:nvSpPr>
        <p:spPr>
          <a:xfrm>
            <a:off x="394849" y="4304093"/>
            <a:ext cx="5897667" cy="715618"/>
          </a:xfrm>
          <a:prstGeom prst="fram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6CC76C-2498-1241-8679-7C2329112B12}"/>
              </a:ext>
            </a:extLst>
          </p:cNvPr>
          <p:cNvSpPr txBox="1"/>
          <p:nvPr/>
        </p:nvSpPr>
        <p:spPr>
          <a:xfrm>
            <a:off x="531639" y="5469120"/>
            <a:ext cx="61481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Feature Importance</a:t>
            </a:r>
          </a:p>
          <a:p>
            <a:r>
              <a:rPr lang="en-US" dirty="0"/>
              <a:t>Income &gt; Age &gt; interest &gt; field &gt; race &gt; </a:t>
            </a:r>
            <a:r>
              <a:rPr lang="en-US" dirty="0" err="1"/>
              <a:t>go_out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50522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04FDED-15EE-C74F-8E94-4FC1A9DF8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Speed Dating Classifier – Result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C771627-D88F-074F-A2D8-71A9FA7FFF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4631" y="2444740"/>
            <a:ext cx="3788385" cy="321676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28BB94B-8D85-9147-9816-CF9F9CFE1B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4151" y="2618842"/>
            <a:ext cx="4523287" cy="2868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518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FFA594-E75D-064B-9BBF-FE6E1CB13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Technique used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A136CD-86BB-5047-AC8D-2C2B68A8C4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2336873"/>
            <a:ext cx="3713747" cy="3599316"/>
          </a:xfrm>
        </p:spPr>
        <p:txBody>
          <a:bodyPr/>
          <a:lstStyle/>
          <a:p>
            <a:pPr marL="0" indent="0">
              <a:buNone/>
            </a:pPr>
            <a:r>
              <a:rPr lang="en-US" b="1" u="sng" dirty="0"/>
              <a:t>Lifestyle Clustering</a:t>
            </a:r>
          </a:p>
          <a:p>
            <a:r>
              <a:rPr lang="en-US" dirty="0"/>
              <a:t>K-mean</a:t>
            </a:r>
          </a:p>
          <a:p>
            <a:r>
              <a:rPr lang="en-US" dirty="0"/>
              <a:t>Logistic Regression</a:t>
            </a:r>
          </a:p>
          <a:p>
            <a:r>
              <a:rPr lang="en-US" dirty="0"/>
              <a:t>Naïve Bayes</a:t>
            </a:r>
          </a:p>
          <a:p>
            <a:r>
              <a:rPr lang="en-US" dirty="0"/>
              <a:t>Neural Network</a:t>
            </a:r>
          </a:p>
          <a:p>
            <a:r>
              <a:rPr lang="en-US" dirty="0"/>
              <a:t>KNN</a:t>
            </a:r>
          </a:p>
          <a:p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DA69471-1464-AA4D-BF6A-C211B492E683}"/>
              </a:ext>
            </a:extLst>
          </p:cNvPr>
          <p:cNvSpPr txBox="1">
            <a:spLocks/>
          </p:cNvSpPr>
          <p:nvPr/>
        </p:nvSpPr>
        <p:spPr>
          <a:xfrm>
            <a:off x="4247147" y="2336873"/>
            <a:ext cx="3713747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u="sng" dirty="0"/>
              <a:t>Speed Dating Classifier</a:t>
            </a:r>
          </a:p>
          <a:p>
            <a:r>
              <a:rPr lang="en-US" dirty="0"/>
              <a:t>Resampling</a:t>
            </a:r>
          </a:p>
          <a:p>
            <a:r>
              <a:rPr lang="en-US" dirty="0"/>
              <a:t>Logistic Regression</a:t>
            </a:r>
          </a:p>
          <a:p>
            <a:r>
              <a:rPr lang="en-US" dirty="0"/>
              <a:t>Naïve Bayes</a:t>
            </a:r>
          </a:p>
          <a:p>
            <a:r>
              <a:rPr lang="en-US" dirty="0"/>
              <a:t>Neural Network</a:t>
            </a:r>
          </a:p>
          <a:p>
            <a:r>
              <a:rPr lang="en-US" dirty="0"/>
              <a:t>KNN</a:t>
            </a:r>
          </a:p>
          <a:p>
            <a:r>
              <a:rPr lang="en-US"/>
              <a:t>Decision Tree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03476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9874F-BB60-C94D-BC62-B92E55185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C2E1D6-0FEC-1D4C-89AC-C69F236AEB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have created two tools for speed dating event host</a:t>
            </a:r>
          </a:p>
          <a:p>
            <a:pPr lvl="1"/>
            <a:r>
              <a:rPr lang="en-US" dirty="0"/>
              <a:t>Lifestyle clusters which help to group people with similar interest into one event</a:t>
            </a:r>
          </a:p>
          <a:p>
            <a:pPr lvl="1"/>
            <a:r>
              <a:rPr lang="en-US" dirty="0"/>
              <a:t>Speed dating classifier to pair up people who are likely to match</a:t>
            </a:r>
          </a:p>
          <a:p>
            <a:r>
              <a:rPr lang="en-US" dirty="0"/>
              <a:t>However, the data we used to train the model are limited to certain culture and location which may need improvement if we wish to apply it to a broader population</a:t>
            </a:r>
          </a:p>
        </p:txBody>
      </p:sp>
    </p:spTree>
    <p:extLst>
      <p:ext uri="{BB962C8B-B14F-4D97-AF65-F5344CB8AC3E}">
        <p14:creationId xmlns:p14="http://schemas.microsoft.com/office/powerpoint/2010/main" val="19200112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D0C675-B2F0-A04A-A8E1-C5969FB5BB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089909-3A5A-2644-9B58-49090ADBAC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Online Dating has became the second most preferred method for people finding a relationship</a:t>
            </a:r>
          </a:p>
          <a:p>
            <a:endParaRPr lang="en-US" dirty="0"/>
          </a:p>
          <a:p>
            <a:r>
              <a:rPr lang="en-US" dirty="0"/>
              <a:t>Traditional Speed Dating Event Host has faced  challenges on how to improve their events in order to compete with these apps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8874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9139DE-A868-B34F-A611-B9F9119A7D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241" y="918588"/>
            <a:ext cx="7210396" cy="810704"/>
          </a:xfrm>
        </p:spPr>
        <p:txBody>
          <a:bodyPr/>
          <a:lstStyle/>
          <a:p>
            <a:r>
              <a:rPr lang="en-US" dirty="0"/>
              <a:t>Project Objective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1B5F9B1-44DA-0045-B009-B7B1C076E0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100000"/>
              </a:lnSpc>
            </a:pPr>
            <a:r>
              <a:rPr lang="en-US" sz="2600" dirty="0"/>
              <a:t>Provide tools that allows speed dating event host organize better event by improving the chance for the participants to find a ‘match’.</a:t>
            </a:r>
          </a:p>
          <a:p>
            <a:pPr>
              <a:lnSpc>
                <a:spcPct val="100000"/>
              </a:lnSpc>
            </a:pPr>
            <a:endParaRPr lang="en-US" sz="2600" dirty="0"/>
          </a:p>
          <a:p>
            <a:pPr>
              <a:lnSpc>
                <a:spcPct val="100000"/>
              </a:lnSpc>
            </a:pPr>
            <a:r>
              <a:rPr lang="en-US" sz="2600" dirty="0"/>
              <a:t>This is done by grouping people into similar groups or putting similar people together or  put people that are likely to find each other match together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7084281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5B5EC3-ACDF-2E4A-A356-921EDB977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6442CB-8EB0-6146-88C7-8D32D562B6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`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D5DBABC4-8BF4-F84B-875C-D913867F5D5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5210191"/>
              </p:ext>
            </p:extLst>
          </p:nvPr>
        </p:nvGraphicFramePr>
        <p:xfrm>
          <a:off x="-484304" y="2596403"/>
          <a:ext cx="7210425" cy="26991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0DF15A6-7DCC-9740-85D1-4A8F9430DA6D}"/>
              </a:ext>
            </a:extLst>
          </p:cNvPr>
          <p:cNvSpPr/>
          <p:nvPr/>
        </p:nvSpPr>
        <p:spPr>
          <a:xfrm>
            <a:off x="6740297" y="2596403"/>
            <a:ext cx="1960679" cy="2596053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/>
              <a:t>Better Match Better Event!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831938E-8BFC-7E43-99BE-A70872BDBC42}"/>
              </a:ext>
            </a:extLst>
          </p:cNvPr>
          <p:cNvCxnSpPr/>
          <p:nvPr/>
        </p:nvCxnSpPr>
        <p:spPr>
          <a:xfrm>
            <a:off x="6118412" y="3277721"/>
            <a:ext cx="62188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2782238-00F0-7E4C-9F0A-7334F7A1951E}"/>
              </a:ext>
            </a:extLst>
          </p:cNvPr>
          <p:cNvCxnSpPr/>
          <p:nvPr/>
        </p:nvCxnSpPr>
        <p:spPr>
          <a:xfrm>
            <a:off x="6126795" y="4656044"/>
            <a:ext cx="62188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8C8A9BB-FF8F-AF42-A528-81BECE2DD19B}"/>
              </a:ext>
            </a:extLst>
          </p:cNvPr>
          <p:cNvSpPr txBox="1"/>
          <p:nvPr/>
        </p:nvSpPr>
        <p:spPr>
          <a:xfrm>
            <a:off x="531639" y="5727032"/>
            <a:ext cx="80589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Data source</a:t>
            </a:r>
          </a:p>
          <a:p>
            <a:r>
              <a:rPr lang="en-US" dirty="0"/>
              <a:t>Speed Dating Experiment -  Columbia Business School</a:t>
            </a:r>
          </a:p>
          <a:p>
            <a:r>
              <a:rPr lang="en-IN" dirty="0"/>
              <a:t>Young People Survey - Slovak </a:t>
            </a:r>
            <a:r>
              <a:rPr lang="en-US" dirty="0"/>
              <a:t>University of Technology , Bratislava</a:t>
            </a:r>
          </a:p>
        </p:txBody>
      </p:sp>
    </p:spTree>
    <p:extLst>
      <p:ext uri="{BB962C8B-B14F-4D97-AF65-F5344CB8AC3E}">
        <p14:creationId xmlns:p14="http://schemas.microsoft.com/office/powerpoint/2010/main" val="16588459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CEFC9-9189-8C46-8DFD-6348F862B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Young People Survey – Data 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3CF3DC-4011-AF48-BCD2-BFFA1EACC8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source is from </a:t>
            </a:r>
            <a:r>
              <a:rPr lang="en-IN" dirty="0"/>
              <a:t>Slovak </a:t>
            </a:r>
            <a:r>
              <a:rPr lang="en-US" dirty="0"/>
              <a:t>University of Technology , Bratislava.</a:t>
            </a:r>
          </a:p>
          <a:p>
            <a:r>
              <a:rPr lang="en-US" dirty="0"/>
              <a:t> All participants were of age between  15-30.</a:t>
            </a:r>
          </a:p>
          <a:p>
            <a:r>
              <a:rPr lang="en-IN" dirty="0"/>
              <a:t>1010 data entries</a:t>
            </a:r>
          </a:p>
          <a:p>
            <a:r>
              <a:rPr lang="en-IN" dirty="0"/>
              <a:t>Data (scale of 1-5)</a:t>
            </a:r>
          </a:p>
          <a:p>
            <a:r>
              <a:rPr lang="en-IN" dirty="0"/>
              <a:t> Movie preferences ,Hobbies &amp; interests, </a:t>
            </a:r>
            <a:r>
              <a:rPr lang="en-US" dirty="0"/>
              <a:t>Personality traits and </a:t>
            </a:r>
            <a:r>
              <a:rPr lang="en-IN" dirty="0"/>
              <a:t>Spending habits.</a:t>
            </a:r>
          </a:p>
        </p:txBody>
      </p:sp>
    </p:spTree>
    <p:extLst>
      <p:ext uri="{BB962C8B-B14F-4D97-AF65-F5344CB8AC3E}">
        <p14:creationId xmlns:p14="http://schemas.microsoft.com/office/powerpoint/2010/main" val="27508131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1FDB8-32A1-488B-AD96-E18FCE78D7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Young People Survey – Data Set</a:t>
            </a:r>
            <a:endParaRPr lang="en-IN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8C57CF2-92E6-406E-89C3-36811F91F6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5063" y="2282382"/>
            <a:ext cx="3978893" cy="371201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DD60C17-CEB1-4DBA-99F8-A0962F3C0F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0046" y="2282382"/>
            <a:ext cx="4142704" cy="3610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1606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64F397-C7A8-7547-8F2B-C1ED2D798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Young People Survey – Result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5D817B6-4BAD-4C58-AB53-AD37C11D36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1640" y="2907250"/>
            <a:ext cx="8343274" cy="359848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F79A5C0-E5CC-4225-942D-06EEECC4BB89}"/>
              </a:ext>
            </a:extLst>
          </p:cNvPr>
          <p:cNvSpPr txBox="1"/>
          <p:nvPr/>
        </p:nvSpPr>
        <p:spPr>
          <a:xfrm>
            <a:off x="809468" y="2047543"/>
            <a:ext cx="67605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Clustering with similar features in the data and predicting the test accuracy</a:t>
            </a:r>
          </a:p>
        </p:txBody>
      </p:sp>
    </p:spTree>
    <p:extLst>
      <p:ext uri="{BB962C8B-B14F-4D97-AF65-F5344CB8AC3E}">
        <p14:creationId xmlns:p14="http://schemas.microsoft.com/office/powerpoint/2010/main" val="1596501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AA01F-6D0D-455D-A68A-BEDEB56C3E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Young People Survey – Result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AC18CFE-1C75-4D44-85C8-53D826CC0F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9508" y="2788444"/>
            <a:ext cx="7270230" cy="346245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BE93F79-BFF3-4DEF-9F4B-EA94D27352BB}"/>
              </a:ext>
            </a:extLst>
          </p:cNvPr>
          <p:cNvSpPr txBox="1"/>
          <p:nvPr/>
        </p:nvSpPr>
        <p:spPr>
          <a:xfrm>
            <a:off x="1049310" y="2216853"/>
            <a:ext cx="5321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Clustering data using </a:t>
            </a:r>
            <a:r>
              <a:rPr lang="en-US" dirty="0" err="1"/>
              <a:t>kmeans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89493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589AE-2483-A743-BB70-065A6B5C9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Speed Dating Classifier – Data Set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74A616-A363-C449-AEF6-4D27E2F238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138" y="2232875"/>
            <a:ext cx="832148" cy="17077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9308C15-416C-B74C-B986-8A9947ED3C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645" y="4200026"/>
            <a:ext cx="1296854" cy="1795182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1AC68C8-3E65-F84D-8ED1-B9563A666F64}"/>
              </a:ext>
            </a:extLst>
          </p:cNvPr>
          <p:cNvCxnSpPr/>
          <p:nvPr/>
        </p:nvCxnSpPr>
        <p:spPr>
          <a:xfrm>
            <a:off x="1640543" y="3086762"/>
            <a:ext cx="1021977" cy="58092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4E44133-8A2C-3846-99B8-7A4914D6E606}"/>
              </a:ext>
            </a:extLst>
          </p:cNvPr>
          <p:cNvCxnSpPr>
            <a:cxnSpLocks/>
          </p:cNvCxnSpPr>
          <p:nvPr/>
        </p:nvCxnSpPr>
        <p:spPr>
          <a:xfrm flipV="1">
            <a:off x="1751498" y="4521573"/>
            <a:ext cx="911022" cy="57604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F1D658D7-1818-A846-9939-07549A05CA97}"/>
              </a:ext>
            </a:extLst>
          </p:cNvPr>
          <p:cNvSpPr/>
          <p:nvPr/>
        </p:nvSpPr>
        <p:spPr>
          <a:xfrm>
            <a:off x="2663121" y="3642984"/>
            <a:ext cx="2793073" cy="692497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en-US" sz="40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Differences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7E853A3-90E0-1C4F-8121-F981FED692B2}"/>
              </a:ext>
            </a:extLst>
          </p:cNvPr>
          <p:cNvCxnSpPr>
            <a:cxnSpLocks/>
          </p:cNvCxnSpPr>
          <p:nvPr/>
        </p:nvCxnSpPr>
        <p:spPr>
          <a:xfrm>
            <a:off x="5590634" y="4013946"/>
            <a:ext cx="118255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E62BF644-33D9-7E4E-B102-0B1713D5C185}"/>
              </a:ext>
            </a:extLst>
          </p:cNvPr>
          <p:cNvSpPr/>
          <p:nvPr/>
        </p:nvSpPr>
        <p:spPr>
          <a:xfrm>
            <a:off x="6772988" y="3651539"/>
            <a:ext cx="1808829" cy="692497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en-US" sz="405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Match?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20F687-740D-D34C-93CC-424CCFDF9775}"/>
              </a:ext>
            </a:extLst>
          </p:cNvPr>
          <p:cNvSpPr txBox="1"/>
          <p:nvPr/>
        </p:nvSpPr>
        <p:spPr>
          <a:xfrm>
            <a:off x="2759852" y="4240882"/>
            <a:ext cx="313132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Income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Interest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Go out frequency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Field of work/study</a:t>
            </a:r>
          </a:p>
        </p:txBody>
      </p:sp>
    </p:spTree>
    <p:extLst>
      <p:ext uri="{BB962C8B-B14F-4D97-AF65-F5344CB8AC3E}">
        <p14:creationId xmlns:p14="http://schemas.microsoft.com/office/powerpoint/2010/main" val="4113654357"/>
      </p:ext>
    </p:extLst>
  </p:cSld>
  <p:clrMapOvr>
    <a:masterClrMapping/>
  </p:clrMapOvr>
</p:sld>
</file>

<file path=ppt/theme/theme1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8D4585"/>
      </a:dk2>
      <a:lt2>
        <a:srgbClr val="E7E6E6"/>
      </a:lt2>
      <a:accent1>
        <a:srgbClr val="F35AE6"/>
      </a:accent1>
      <a:accent2>
        <a:srgbClr val="FC5283"/>
      </a:accent2>
      <a:accent3>
        <a:srgbClr val="F67C64"/>
      </a:accent3>
      <a:accent4>
        <a:srgbClr val="F89F65"/>
      </a:accent4>
      <a:accent5>
        <a:srgbClr val="55C6BA"/>
      </a:accent5>
      <a:accent6>
        <a:srgbClr val="84A3FD"/>
      </a:accent6>
      <a:hlink>
        <a:srgbClr val="6ED4F6"/>
      </a:hlink>
      <a:folHlink>
        <a:srgbClr val="9FECFC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106000"/>
                <a:satMod val="220000"/>
                <a:lumMod val="140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69000"/>
                <a:hueMod val="88000"/>
                <a:satMod val="16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7D30EEFE-7128-4DE5-8A0D-8D4EF32CB0A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Berlin</Template>
  <TotalTime>646</TotalTime>
  <Words>375</Words>
  <Application>Microsoft Macintosh PowerPoint</Application>
  <PresentationFormat>On-screen Show (4:3)</PresentationFormat>
  <Paragraphs>73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Trebuchet MS</vt:lpstr>
      <vt:lpstr>Wingdings</vt:lpstr>
      <vt:lpstr>Berlin</vt:lpstr>
      <vt:lpstr>Finding the perfect match</vt:lpstr>
      <vt:lpstr>Project Background</vt:lpstr>
      <vt:lpstr>Project Objective</vt:lpstr>
      <vt:lpstr>Project Structure</vt:lpstr>
      <vt:lpstr>Young People Survey – Data Set</vt:lpstr>
      <vt:lpstr>Young People Survey – Data Set</vt:lpstr>
      <vt:lpstr>Young People Survey – Result</vt:lpstr>
      <vt:lpstr>Young People Survey – Result</vt:lpstr>
      <vt:lpstr>Speed Dating Classifier – Data Set</vt:lpstr>
      <vt:lpstr>Speed Dating Classifier – Data Set</vt:lpstr>
      <vt:lpstr>Speed Dating Classifier – Result</vt:lpstr>
      <vt:lpstr>Speed Dating Classifier – Result</vt:lpstr>
      <vt:lpstr>Technique used</vt:lpstr>
      <vt:lpstr>Summary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Finding the perfect match</dc:title>
  <dc:creator>Gary Lau</dc:creator>
  <cp:lastModifiedBy>Gary Lau</cp:lastModifiedBy>
  <cp:revision>35</cp:revision>
  <dcterms:created xsi:type="dcterms:W3CDTF">2018-11-05T22:54:30Z</dcterms:created>
  <dcterms:modified xsi:type="dcterms:W3CDTF">2018-11-06T22:42:01Z</dcterms:modified>
</cp:coreProperties>
</file>